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959" r:id="rId2"/>
    <p:sldId id="452" r:id="rId3"/>
    <p:sldId id="3981" r:id="rId4"/>
    <p:sldId id="3960" r:id="rId5"/>
    <p:sldId id="3997" r:id="rId6"/>
    <p:sldId id="3999" r:id="rId7"/>
    <p:sldId id="3970" r:id="rId8"/>
    <p:sldId id="3965" r:id="rId9"/>
    <p:sldId id="3964" r:id="rId10"/>
    <p:sldId id="3953" r:id="rId11"/>
    <p:sldId id="397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/>
  <p:cmAuthor id="2" name="X240S" initials="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88760" autoAdjust="0"/>
  </p:normalViewPr>
  <p:slideViewPr>
    <p:cSldViewPr snapToGrid="0">
      <p:cViewPr varScale="1">
        <p:scale>
          <a:sx n="77" d="100"/>
          <a:sy n="77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F90B7-335C-4E85-BFCD-87BED3832F47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1803A-805C-4A1E-9B42-7006706B38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9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BFAB1-4F63-411A-9392-CAC011383423}" type="datetimeFigureOut">
              <a:rPr lang="zh-CN" altLang="en-US" smtClean="0"/>
              <a:t>2023/3/1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soundec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eg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jpeg"/><Relationship Id="rId3" Type="http://schemas.microsoft.com/office/2007/relationships/media" Target="../media/media2.wav"/><Relationship Id="rId7" Type="http://schemas.openxmlformats.org/officeDocument/2006/relationships/image" Target="../media/image27.png"/><Relationship Id="rId12" Type="http://schemas.openxmlformats.org/officeDocument/2006/relationships/image" Target="../media/image3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5.png"/><Relationship Id="rId4" Type="http://schemas.openxmlformats.org/officeDocument/2006/relationships/audio" Target="../media/media2.wav"/><Relationship Id="rId9" Type="http://schemas.microsoft.com/office/2007/relationships/hdphoto" Target="../media/hdphoto2.wdp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行业音频解决方案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</a:p>
        </p:txBody>
      </p:sp>
      <p:sp>
        <p:nvSpPr>
          <p:cNvPr id="12" name="ïṣlidè"/>
          <p:cNvSpPr/>
          <p:nvPr/>
        </p:nvSpPr>
        <p:spPr bwMode="auto">
          <a:xfrm>
            <a:off x="527050" y="1473835"/>
            <a:ext cx="6368415" cy="355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支持全文搜索的产品手册和评估板指南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丰富代码案例的开发手册，快速上手</a:t>
            </a: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baseline="30000" dirty="0">
                <a:solidFill>
                  <a:srgbClr val="2A2B2E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实时调参与功能验证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在线工单系统，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小时响应，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小时提供解决方案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更多内容，请访问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 action="ppaction://hlinkfile"/>
              </a:rPr>
              <a:t> https://dev.soundec.com</a:t>
            </a: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	 (2023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月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日正式上线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48590"/>
            <a:ext cx="6014720" cy="3664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4983" b="18632"/>
          <a:stretch>
            <a:fillRect/>
          </a:stretch>
        </p:blipFill>
        <p:spPr>
          <a:xfrm>
            <a:off x="6144260" y="3851275"/>
            <a:ext cx="6014720" cy="287147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谢</a:t>
            </a:r>
            <a:r>
              <a:rPr lang="en-US" altLang="zh-CN" sz="32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谢！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charset="0"/>
                <a:ea typeface="微软雅黑" charset="0"/>
                <a:sym typeface="+mn-ea"/>
              </a:rPr>
              <a:t>深圳市九音科技有限公司</a:t>
            </a:r>
          </a:p>
        </p:txBody>
      </p: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/>
              <a:t>company confidential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6313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原创设计师QQ598969553      _3"/>
          <p:cNvSpPr>
            <a:spLocks noChangeArrowheads="1"/>
          </p:cNvSpPr>
          <p:nvPr/>
        </p:nvSpPr>
        <p:spPr bwMode="auto">
          <a:xfrm>
            <a:off x="958852" y="704851"/>
            <a:ext cx="16414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itchFamily="2" charset="-122"/>
              </a:rPr>
              <a:t>公司简介</a:t>
            </a:r>
          </a:p>
        </p:txBody>
      </p:sp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958851" y="1303867"/>
            <a:ext cx="24003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专注于声学科研和商业化</a:t>
            </a: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2724151" y="704851"/>
            <a:ext cx="3215005" cy="4921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pitchFamily="2" charset="-122"/>
              </a:rPr>
              <a:t>Company Profile</a:t>
            </a: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972185" y="1743710"/>
            <a:ext cx="9818370" cy="249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深圳市九音科技有限公司（“九音科技”） 是一家专注于声学科研和商业化的高新技术企业。公司成立于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2017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年， 我们的愿景是成为音频领域中特色技术解决方案的提供商。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 </a:t>
            </a: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公司的主要产品包括集成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算法、高质量编解码器、高性能DSP、高速USB与电源管理单元的专业音频处理器系列，支持客户深度定制开发和算法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芯片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应用设计的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turn-key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解决方案。</a:t>
            </a:r>
          </a:p>
          <a:p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九音科技和行业顶尖的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IP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合作伙伴与芯片生产企业合作，打造出世界一流的音频处理器与配套元器件，为客户提供质量可靠、供应稳定与服务专业的声学整体解决方案。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2023-2-7</a:t>
            </a:r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666105"/>
            <a:ext cx="12191365" cy="12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4"/>
          <a:srcRect t="28260" b="13724"/>
          <a:stretch>
            <a:fillRect/>
          </a:stretch>
        </p:blipFill>
        <p:spPr>
          <a:xfrm>
            <a:off x="644579" y="5776519"/>
            <a:ext cx="1956045" cy="8889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5842150"/>
            <a:ext cx="1980328" cy="7586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91750" y="5675630"/>
            <a:ext cx="1363980" cy="10972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39" y="5731088"/>
            <a:ext cx="2897841" cy="1097667"/>
          </a:xfrm>
          <a:prstGeom prst="rect">
            <a:avLst/>
          </a:prstGeom>
        </p:spPr>
      </p:pic>
    </p:spTree>
  </p:cSld>
  <p:clrMapOvr>
    <a:masterClrMapping/>
  </p:clrMapOvr>
  <p:transition spd="slow" advTm="5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r="26682"/>
          <a:stretch>
            <a:fillRect/>
          </a:stretch>
        </p:blipFill>
        <p:spPr>
          <a:xfrm>
            <a:off x="10145946" y="1163595"/>
            <a:ext cx="1676400" cy="350527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r="30129"/>
          <a:stretch>
            <a:fillRect/>
          </a:stretch>
        </p:blipFill>
        <p:spPr>
          <a:xfrm>
            <a:off x="8450943" y="1161862"/>
            <a:ext cx="1695450" cy="350970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31263" b="9114"/>
          <a:stretch>
            <a:fillRect/>
          </a:stretch>
        </p:blipFill>
        <p:spPr>
          <a:xfrm>
            <a:off x="6755534" y="1163980"/>
            <a:ext cx="1701800" cy="350962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r="47196"/>
          <a:stretch>
            <a:fillRect/>
          </a:stretch>
        </p:blipFill>
        <p:spPr>
          <a:xfrm>
            <a:off x="1651353" y="1165804"/>
            <a:ext cx="1712199" cy="350307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25828" b="11459"/>
          <a:stretch>
            <a:fillRect/>
          </a:stretch>
        </p:blipFill>
        <p:spPr>
          <a:xfrm>
            <a:off x="3358217" y="1170882"/>
            <a:ext cx="1707266" cy="350529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4288" r="28396" b="8331"/>
          <a:stretch>
            <a:fillRect/>
          </a:stretch>
        </p:blipFill>
        <p:spPr>
          <a:xfrm>
            <a:off x="5062304" y="1159826"/>
            <a:ext cx="1696278" cy="351634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1" name="矩形 20"/>
          <p:cNvSpPr/>
          <p:nvPr/>
        </p:nvSpPr>
        <p:spPr>
          <a:xfrm>
            <a:off x="1650131" y="2615602"/>
            <a:ext cx="10172215" cy="206755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768035" y="5255927"/>
            <a:ext cx="10644503" cy="1283200"/>
            <a:chOff x="688409" y="5152938"/>
            <a:chExt cx="10644502" cy="1283200"/>
          </a:xfrm>
        </p:grpSpPr>
        <p:pic>
          <p:nvPicPr>
            <p:cNvPr id="5" name="Picture 2" descr="山逊/SAMS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520" y="5288893"/>
              <a:ext cx="1291459" cy="61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0368" y="544568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07225" y="543632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8409" y="5462998"/>
              <a:ext cx="1092645" cy="7036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206" y="5728679"/>
              <a:ext cx="1092645" cy="707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78979" y="540281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4967" y="539345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56424" y="5334352"/>
              <a:ext cx="1156295" cy="8721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17636" y="5402123"/>
              <a:ext cx="1168581" cy="8721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0" name="组合 29"/>
            <p:cNvGrpSpPr/>
            <p:nvPr/>
          </p:nvGrpSpPr>
          <p:grpSpPr>
            <a:xfrm>
              <a:off x="9943532" y="5152938"/>
              <a:ext cx="1389379" cy="961275"/>
              <a:chOff x="2404113" y="3428110"/>
              <a:chExt cx="2209277" cy="1692149"/>
            </a:xfrm>
          </p:grpSpPr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00307" y="3428110"/>
                <a:ext cx="2013083" cy="15353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2404113" y="4607894"/>
                <a:ext cx="2196271" cy="512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b="1" dirty="0">
                    <a:latin typeface="微软雅黑" charset="0"/>
                    <a:ea typeface="微软雅黑" charset="0"/>
                  </a:rPr>
                  <a:t>立讯精密</a:t>
                </a:r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微软雅黑" charset="0"/>
              <a:ea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60943" y="5002266"/>
            <a:ext cx="7775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600" dirty="0">
                <a:latin typeface="微软雅黑" charset="0"/>
                <a:ea typeface="微软雅黑" charset="0"/>
              </a:rPr>
              <a:t>有交互和控制需求的终端都将具备音频入口，对音质和个性化感知的要求不断提升</a:t>
            </a:r>
          </a:p>
        </p:txBody>
      </p:sp>
      <p:sp>
        <p:nvSpPr>
          <p:cNvPr id="37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charset="0"/>
                <a:ea typeface="微软雅黑" charset="0"/>
              </a:rPr>
              <a:t>深耕专业音频市场</a:t>
            </a:r>
          </a:p>
        </p:txBody>
      </p:sp>
      <p:sp>
        <p:nvSpPr>
          <p:cNvPr id="43" name="ïšľîḑê"/>
          <p:cNvSpPr/>
          <p:nvPr/>
        </p:nvSpPr>
        <p:spPr bwMode="auto">
          <a:xfrm>
            <a:off x="5113264" y="3911759"/>
            <a:ext cx="1614825" cy="80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2022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年中国视频会议行业市场规模达到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148.2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18.3% 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年有望突破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i="0" dirty="0">
              <a:solidFill>
                <a:schemeClr val="bg1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4" name="îŝlîdé"/>
          <p:cNvSpPr txBox="1"/>
          <p:nvPr/>
        </p:nvSpPr>
        <p:spPr bwMode="auto">
          <a:xfrm>
            <a:off x="5053328" y="3674286"/>
            <a:ext cx="1180392" cy="2427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麦克风应用</a:t>
            </a:r>
          </a:p>
        </p:txBody>
      </p:sp>
      <p:sp>
        <p:nvSpPr>
          <p:cNvPr id="59" name="iṧ1ïdé"/>
          <p:cNvSpPr/>
          <p:nvPr/>
        </p:nvSpPr>
        <p:spPr bwMode="auto">
          <a:xfrm>
            <a:off x="1651353" y="3923707"/>
            <a:ext cx="1706864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年，汽车产销分别完成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2702.1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2686.4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万辆。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年预计中国汽车市场总销量为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2760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万辆，同比增长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3%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62" name="ïŝļiḓê"/>
          <p:cNvSpPr txBox="1"/>
          <p:nvPr/>
        </p:nvSpPr>
        <p:spPr bwMode="auto">
          <a:xfrm>
            <a:off x="1663141" y="3643827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智能座舱</a:t>
            </a:r>
          </a:p>
        </p:txBody>
      </p:sp>
      <p:sp>
        <p:nvSpPr>
          <p:cNvPr id="64" name="ïṧľîḑe"/>
          <p:cNvSpPr/>
          <p:nvPr/>
        </p:nvSpPr>
        <p:spPr bwMode="auto">
          <a:xfrm>
            <a:off x="10176426" y="3901324"/>
            <a:ext cx="1658511" cy="54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工业噪音隔离和听觉保护助听器和特种行业</a:t>
            </a:r>
          </a:p>
        </p:txBody>
      </p:sp>
      <p:sp>
        <p:nvSpPr>
          <p:cNvPr id="66" name="ïsļïďè"/>
          <p:cNvSpPr txBox="1"/>
          <p:nvPr/>
        </p:nvSpPr>
        <p:spPr bwMode="auto">
          <a:xfrm>
            <a:off x="10186769" y="3681490"/>
            <a:ext cx="1180392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3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特种行业</a:t>
            </a:r>
          </a:p>
        </p:txBody>
      </p:sp>
      <p:sp>
        <p:nvSpPr>
          <p:cNvPr id="68" name="íSlîḓé"/>
          <p:cNvSpPr txBox="1"/>
          <p:nvPr/>
        </p:nvSpPr>
        <p:spPr bwMode="auto">
          <a:xfrm>
            <a:off x="3385401" y="3656842"/>
            <a:ext cx="801046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耳机</a:t>
            </a:r>
          </a:p>
        </p:txBody>
      </p:sp>
      <p:sp>
        <p:nvSpPr>
          <p:cNvPr id="70" name="矩形 69"/>
          <p:cNvSpPr/>
          <p:nvPr/>
        </p:nvSpPr>
        <p:spPr>
          <a:xfrm>
            <a:off x="3359439" y="3911226"/>
            <a:ext cx="176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年预计全球耳机出货近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10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亿条，其中有线耳机超过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亿条；专业耳机（降噪、游戏、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Hi-Res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）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亿台以上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124" y="1959243"/>
            <a:ext cx="650187" cy="649374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393700" y="2776048"/>
            <a:ext cx="157797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九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专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业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频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处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理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器</a:t>
            </a:r>
          </a:p>
        </p:txBody>
      </p:sp>
      <p:sp>
        <p:nvSpPr>
          <p:cNvPr id="73" name="三角形 16"/>
          <p:cNvSpPr/>
          <p:nvPr/>
        </p:nvSpPr>
        <p:spPr>
          <a:xfrm rot="5400000" flipH="1">
            <a:off x="1036671" y="2863389"/>
            <a:ext cx="996107" cy="152515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75" dirty="0">
              <a:latin typeface="微软雅黑" charset="0"/>
              <a:ea typeface="微软雅黑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073150" y="4771390"/>
            <a:ext cx="10749280" cy="224155"/>
            <a:chOff x="731016" y="3179395"/>
            <a:chExt cx="7898524" cy="117815"/>
          </a:xfrm>
        </p:grpSpPr>
        <p:sp>
          <p:nvSpPr>
            <p:cNvPr id="75" name="等腰三角形 74"/>
            <p:cNvSpPr/>
            <p:nvPr/>
          </p:nvSpPr>
          <p:spPr>
            <a:xfrm rot="10800000">
              <a:off x="4361231" y="3198921"/>
              <a:ext cx="227930" cy="98289"/>
            </a:xfrm>
            <a:prstGeom prst="triangle">
              <a:avLst>
                <a:gd name="adj" fmla="val 5000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731016" y="3179395"/>
              <a:ext cx="7898524" cy="20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iṧ1ïdé"/>
          <p:cNvSpPr/>
          <p:nvPr/>
        </p:nvSpPr>
        <p:spPr bwMode="auto">
          <a:xfrm>
            <a:off x="6762140" y="3911604"/>
            <a:ext cx="1650331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预计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年我国主要电子音响产品总市场规模将达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4451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80" name="ïŝļiḓê"/>
          <p:cNvSpPr txBox="1"/>
          <p:nvPr/>
        </p:nvSpPr>
        <p:spPr bwMode="auto">
          <a:xfrm>
            <a:off x="6778944" y="3673327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专业音响</a:t>
            </a:r>
          </a:p>
        </p:txBody>
      </p:sp>
      <p:sp>
        <p:nvSpPr>
          <p:cNvPr id="3" name="íṥḷïḍé"/>
          <p:cNvSpPr/>
          <p:nvPr/>
        </p:nvSpPr>
        <p:spPr bwMode="auto">
          <a:xfrm>
            <a:off x="8466937" y="3901870"/>
            <a:ext cx="1688148" cy="69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年中国智能语音产业规模达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215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亿元且维持较高增速，预计到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年产业规模可达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469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</a:t>
            </a:r>
          </a:p>
        </p:txBody>
      </p:sp>
      <p:sp>
        <p:nvSpPr>
          <p:cNvPr id="10" name="íSlîḓé"/>
          <p:cNvSpPr txBox="1"/>
          <p:nvPr/>
        </p:nvSpPr>
        <p:spPr bwMode="auto">
          <a:xfrm>
            <a:off x="8499101" y="3669463"/>
            <a:ext cx="1015199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400" b="1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AIoT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871" y="3711785"/>
            <a:ext cx="3799405" cy="3150009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155" y="1434780"/>
            <a:ext cx="5380845" cy="111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单芯片高集成度，大幅降低产品的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丰富的技术开发生态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6471549" y="1705241"/>
            <a:ext cx="5135273" cy="41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8000" rIns="90000" bIns="46800" anchor="t" anchorCtr="0">
            <a:normAutofit lnSpcReduction="10000"/>
          </a:bodyPr>
          <a:lstStyle/>
          <a:p>
            <a:pPr defTabSz="913765" eaLnBrk="1" hangingPunct="1">
              <a:lnSpc>
                <a:spcPct val="150000"/>
              </a:lnSpc>
            </a:pPr>
            <a:r>
              <a:rPr lang="zh-CN" altLang="en-US" sz="2265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2265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465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硬件加速，在线JTAG调试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、均衡器、混音器、风噪抑制算法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charset="0"/>
              </a:rPr>
              <a:t>≧1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I²C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12bit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61" y="2837243"/>
            <a:ext cx="4338632" cy="3450064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940" y="4542155"/>
            <a:ext cx="3815080" cy="21482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10" y="2771775"/>
            <a:ext cx="5091430" cy="3702050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SNC1x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高性能音频前级处理器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155" y="1434780"/>
            <a:ext cx="5380845" cy="111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indent="0">
              <a:lnSpc>
                <a:spcPct val="14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SNC1x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系列音频前级处理器，适用于</a:t>
            </a: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具备</a:t>
            </a:r>
            <a:r>
              <a:rPr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AEC&amp;ENC/ANC</a:t>
            </a:r>
            <a:r>
              <a:rPr 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能力的</a:t>
            </a:r>
            <a:r>
              <a:rPr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USB-C</a:t>
            </a:r>
            <a:r>
              <a:rPr 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立体声耳机与手机应用</a:t>
            </a: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具备深度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ENC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能力的寻呼对讲设备</a:t>
            </a: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微小声音信号放大应用</a:t>
            </a:r>
            <a:endParaRPr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6471549" y="1705241"/>
            <a:ext cx="5135273" cy="41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8000" rIns="90000" bIns="46800" anchor="t" anchorCtr="0">
            <a:normAutofit/>
          </a:bodyPr>
          <a:lstStyle/>
          <a:p>
            <a:pPr defTabSz="913765" eaLnBrk="1" hangingPunct="1">
              <a:lnSpc>
                <a:spcPct val="150000"/>
              </a:lnSpc>
            </a:pPr>
            <a:r>
              <a:rPr lang="zh-CN" altLang="en-US" sz="2265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2265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低噪音频信号放大</a:t>
            </a:r>
            <a:r>
              <a:rPr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0.8 </a:t>
            </a:r>
            <a:r>
              <a:rPr sz="1465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uVrms</a:t>
            </a:r>
            <a:r>
              <a:rPr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with A-weighting on 20Hz-20kHz bandwidth at 40 dB gain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放大增益</a:t>
            </a:r>
            <a:r>
              <a:rPr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22dB to 46dB, 3dB</a:t>
            </a:r>
            <a:r>
              <a:rPr 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步进</a:t>
            </a:r>
            <a:endParaRPr 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共模抑制比</a:t>
            </a:r>
            <a:r>
              <a:rPr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110dB @40</a:t>
            </a:r>
            <a:r>
              <a:rPr 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dB gain </a:t>
            </a:r>
            <a:endParaRPr 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系统工况要求</a:t>
            </a:r>
            <a:r>
              <a:rPr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−40°C </a:t>
            </a:r>
            <a:r>
              <a:rPr 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~</a:t>
            </a:r>
            <a:r>
              <a:rPr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+100°C </a:t>
            </a:r>
            <a:endParaRPr 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集成声音信号感知子系统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128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位硬件加密引擎</a:t>
            </a:r>
            <a:endParaRPr 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双路音频</a:t>
            </a:r>
            <a:r>
              <a:rPr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DAC</a:t>
            </a:r>
            <a:r>
              <a:rPr 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双路音频</a:t>
            </a:r>
            <a:r>
              <a:rPr 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400" baseline="30000" dirty="0">
                <a:solidFill>
                  <a:srgbClr val="2A2B2E"/>
                </a:solidFill>
                <a:uFillTx/>
                <a:latin typeface="微软雅黑" charset="0"/>
                <a:ea typeface="微软雅黑" panose="020B0503020204020204" pitchFamily="34" charset="-122"/>
              </a:rPr>
              <a:t>2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</a:t>
            </a:r>
            <a:endParaRPr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13"/>
          <p:cNvCxnSpPr>
            <a:cxnSpLocks/>
          </p:cNvCxnSpPr>
          <p:nvPr/>
        </p:nvCxnSpPr>
        <p:spPr>
          <a:xfrm>
            <a:off x="7521957" y="3539451"/>
            <a:ext cx="3447428" cy="0"/>
          </a:xfrm>
          <a:prstGeom prst="line">
            <a:avLst/>
          </a:prstGeom>
          <a:ln w="3175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3"/>
          <p:cNvCxnSpPr/>
          <p:nvPr/>
        </p:nvCxnSpPr>
        <p:spPr>
          <a:xfrm>
            <a:off x="7015836" y="1601987"/>
            <a:ext cx="0" cy="4498707"/>
          </a:xfrm>
          <a:prstGeom prst="line">
            <a:avLst/>
          </a:prstGeom>
          <a:ln w="3175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íŝļíḓe"/>
          <p:cNvSpPr/>
          <p:nvPr/>
        </p:nvSpPr>
        <p:spPr bwMode="auto">
          <a:xfrm>
            <a:off x="891074" y="1360470"/>
            <a:ext cx="3717825" cy="4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EVC</a:t>
            </a:r>
            <a:r>
              <a:rPr lang="ja-JP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ja-JP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Ear canal Voice Capture</a:t>
            </a:r>
            <a:r>
              <a:rPr lang="ja-JP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）</a:t>
            </a:r>
          </a:p>
        </p:txBody>
      </p:sp>
      <p:sp>
        <p:nvSpPr>
          <p:cNvPr id="10" name="ïṣlidè"/>
          <p:cNvSpPr/>
          <p:nvPr/>
        </p:nvSpPr>
        <p:spPr bwMode="auto">
          <a:xfrm>
            <a:off x="1707532" y="3956891"/>
            <a:ext cx="1577080" cy="216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耳内拾音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音色还原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低音增强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  <a:sym typeface="+mn-ea"/>
              </a:rPr>
              <a:t>动态均衡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AEC</a:t>
            </a:r>
            <a:endParaRPr lang="en-US" altLang="ja-JP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E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N</a:t>
            </a: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C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AGC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圆角矩形 69"/>
          <p:cNvSpPr/>
          <p:nvPr/>
        </p:nvSpPr>
        <p:spPr>
          <a:xfrm>
            <a:off x="3998382" y="2812871"/>
            <a:ext cx="2569210" cy="2675890"/>
          </a:xfrm>
          <a:prstGeom prst="roundRect">
            <a:avLst/>
          </a:prstGeom>
          <a:solidFill>
            <a:srgbClr val="F2F2F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600" b="1" i="0" dirty="0">
                <a:solidFill>
                  <a:schemeClr val="accent2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独家耳道拾音算法</a:t>
            </a:r>
            <a:endParaRPr lang="en-US" altLang="zh-CN" sz="1600" b="1" i="0" dirty="0">
              <a:solidFill>
                <a:schemeClr val="accent2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（国际专利）</a:t>
            </a:r>
            <a:endParaRPr lang="en-US" altLang="zh-CN" sz="1600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</a:p>
          <a:p>
            <a:pPr algn="ctr"/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实现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超强通话降噪</a:t>
            </a:r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功能 </a:t>
            </a:r>
            <a:endParaRPr lang="en-US" altLang="zh-CN" sz="1400" b="1" i="0" dirty="0">
              <a:solidFill>
                <a:schemeClr val="bg2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endParaRPr lang="zh-CN" altLang="en-US" sz="1400" b="0" i="0" dirty="0">
              <a:solidFill>
                <a:schemeClr val="accent2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100dB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白噪 清晰通话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6-7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级（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15m/s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）强风  清晰通话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类“腹语”通话（特别适合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SWAT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、安保人员等特殊用途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sp>
        <p:nvSpPr>
          <p:cNvPr id="20" name="ïṣlidè"/>
          <p:cNvSpPr/>
          <p:nvPr/>
        </p:nvSpPr>
        <p:spPr bwMode="auto">
          <a:xfrm>
            <a:off x="7741039" y="1590303"/>
            <a:ext cx="2840344" cy="202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charset="0"/>
                <a:ea typeface="微软雅黑" charset="0"/>
                <a:cs typeface="微软雅黑" charset="0"/>
              </a:rPr>
              <a:t>降噪深度：</a:t>
            </a:r>
            <a:r>
              <a:rPr lang="en-US" altLang="zh-CN" sz="1200" b="1" dirty="0">
                <a:latin typeface="微软雅黑" charset="0"/>
                <a:ea typeface="微软雅黑" charset="0"/>
                <a:cs typeface="微软雅黑" charset="0"/>
              </a:rPr>
              <a:t>-57dB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charset="0"/>
                <a:ea typeface="微软雅黑" charset="0"/>
                <a:cs typeface="微软雅黑" charset="0"/>
              </a:rPr>
              <a:t>多场景降噪</a:t>
            </a:r>
            <a:r>
              <a:rPr lang="zh-CN" altLang="en-US" sz="1100" b="1" dirty="0">
                <a:latin typeface="微软雅黑" charset="0"/>
                <a:ea typeface="微软雅黑" charset="0"/>
                <a:cs typeface="微软雅黑" charset="0"/>
              </a:rPr>
              <a:t>：</a:t>
            </a:r>
            <a:endParaRPr lang="en-US" altLang="zh-CN" sz="1100" b="1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机场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地铁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餐厅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酒吧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办公室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会议室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呼叫中心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音乐厅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5" name="Title 1"/>
          <p:cNvSpPr txBox="1"/>
          <p:nvPr/>
        </p:nvSpPr>
        <p:spPr>
          <a:xfrm>
            <a:off x="747493" y="535871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200" b="1" dirty="0">
                <a:latin typeface="微软雅黑" charset="0"/>
                <a:ea typeface="微软雅黑" charset="0"/>
              </a:rPr>
              <a:t>独特的专利技术解决方案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Times New Roman Regular" panose="0202060305040502030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47" y="2077021"/>
            <a:ext cx="2711813" cy="1682090"/>
          </a:xfrm>
          <a:prstGeom prst="rect">
            <a:avLst/>
          </a:prstGeom>
        </p:spPr>
      </p:pic>
      <p:sp>
        <p:nvSpPr>
          <p:cNvPr id="19" name="箭头: 圆角右 18"/>
          <p:cNvSpPr/>
          <p:nvPr/>
        </p:nvSpPr>
        <p:spPr>
          <a:xfrm rot="5400000">
            <a:off x="4384410" y="1529380"/>
            <a:ext cx="1242392" cy="1165379"/>
          </a:xfrm>
          <a:prstGeom prst="bentArrow">
            <a:avLst>
              <a:gd name="adj1" fmla="val 19386"/>
              <a:gd name="adj2" fmla="val 29678"/>
              <a:gd name="adj3" fmla="val 22193"/>
              <a:gd name="adj4" fmla="val 4471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  <a:cs typeface="Times New Roman Regular" panose="02020603050405020304" charset="0"/>
            </a:endParaRPr>
          </a:p>
        </p:txBody>
      </p:sp>
      <p:sp>
        <p:nvSpPr>
          <p:cNvPr id="13" name="í$ľïḑè"/>
          <p:cNvSpPr/>
          <p:nvPr/>
        </p:nvSpPr>
        <p:spPr bwMode="auto">
          <a:xfrm>
            <a:off x="7521957" y="1098159"/>
            <a:ext cx="3059426" cy="50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 lang="zh-CN" altLang="en-US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通话降噪</a:t>
            </a:r>
            <a:endParaRPr lang="en-US" altLang="zh-CN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í$ľïḑè"/>
          <p:cNvSpPr/>
          <p:nvPr/>
        </p:nvSpPr>
        <p:spPr bwMode="auto">
          <a:xfrm>
            <a:off x="7741039" y="3958714"/>
            <a:ext cx="3108033" cy="220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AEC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防啸叫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Beamforming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DOA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角度方向识别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NC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环境音消除、键盘音消除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VAD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语音唤醒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自声消除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上行通话降噪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ENC</a:t>
            </a:r>
          </a:p>
          <a:p>
            <a:pPr defTabSz="913765">
              <a:lnSpc>
                <a:spcPct val="150000"/>
              </a:lnSpc>
              <a:spcBef>
                <a:spcPct val="0"/>
              </a:spcBef>
            </a:pP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2" name="í$ľïḑè"/>
          <p:cNvSpPr/>
          <p:nvPr/>
        </p:nvSpPr>
        <p:spPr bwMode="auto">
          <a:xfrm>
            <a:off x="7521957" y="3539451"/>
            <a:ext cx="1868018" cy="50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 lang="zh-CN" altLang="en-US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麦克风阵列</a:t>
            </a:r>
            <a:endParaRPr lang="en-US" altLang="zh-CN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雅黑" charset="0"/>
                <a:ea typeface="微软雅黑" charset="0"/>
                <a:cs typeface="微软" charset="0"/>
              </a:rPr>
              <a:t>company confidential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248D84-F0BD-668E-A1FA-CFA11A5C2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719" y="4086982"/>
            <a:ext cx="2668270" cy="1927860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817119" y="430105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通话降噪应用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话务耳机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462438" y="1738488"/>
            <a:ext cx="3374125" cy="200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 AGC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，通话清晰准确、人声高度还原，长期佩戴舒适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高精度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Hi-Res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音频输出</a:t>
            </a: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MIC/SPK EQ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，音色个性饱满</a:t>
            </a: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广泛适用于呼叫中心、干线运输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42" y="3569596"/>
            <a:ext cx="2780295" cy="248125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68" name="ïṣlidè"/>
          <p:cNvSpPr/>
          <p:nvPr/>
        </p:nvSpPr>
        <p:spPr bwMode="auto">
          <a:xfrm>
            <a:off x="4040906" y="1846995"/>
            <a:ext cx="2943447" cy="102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高品质</a:t>
            </a:r>
            <a:r>
              <a:rPr lang="en-US" altLang="zh-CN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UAC1.0/2.0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自适应，设备兼容性强。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ïṣlidè"/>
          <p:cNvSpPr/>
          <p:nvPr/>
        </p:nvSpPr>
        <p:spPr bwMode="auto">
          <a:xfrm>
            <a:off x="4040906" y="3190100"/>
            <a:ext cx="3033680" cy="14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符合主流会议系统认证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首款腾讯官方认证耳机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Teams</a:t>
            </a:r>
          </a:p>
          <a:p>
            <a:pPr marL="213995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Zoom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926709" y="2456280"/>
            <a:ext cx="4584570" cy="2932049"/>
            <a:chOff x="1277948" y="2059088"/>
            <a:chExt cx="5761966" cy="3685049"/>
          </a:xfrm>
        </p:grpSpPr>
        <p:sp>
          <p:nvSpPr>
            <p:cNvPr id="5" name="矩形 4"/>
            <p:cNvSpPr/>
            <p:nvPr/>
          </p:nvSpPr>
          <p:spPr>
            <a:xfrm>
              <a:off x="2268639" y="2059088"/>
              <a:ext cx="3593980" cy="3685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1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SNC8X</a:t>
              </a:r>
              <a:endParaRPr lang="zh-CN" altLang="en-US" sz="105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77948" y="3436943"/>
              <a:ext cx="699498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AMIC1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269542" y="3433759"/>
              <a:ext cx="650299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ADC1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69542" y="3868576"/>
              <a:ext cx="650299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ADC2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箭头连接符 10"/>
            <p:cNvCxnSpPr>
              <a:stCxn id="7" idx="3"/>
              <a:endCxn id="8" idx="1"/>
            </p:cNvCxnSpPr>
            <p:nvPr/>
          </p:nvCxnSpPr>
          <p:spPr>
            <a:xfrm flipV="1">
              <a:off x="1977446" y="3578816"/>
              <a:ext cx="292096" cy="31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36" idx="3"/>
              <a:endCxn id="10" idx="1"/>
            </p:cNvCxnSpPr>
            <p:nvPr/>
          </p:nvCxnSpPr>
          <p:spPr>
            <a:xfrm flipV="1">
              <a:off x="1977446" y="4013633"/>
              <a:ext cx="292096" cy="31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676069" y="3382355"/>
              <a:ext cx="770961" cy="7968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通话降噪算法</a:t>
              </a:r>
            </a:p>
          </p:txBody>
        </p:sp>
        <p:cxnSp>
          <p:nvCxnSpPr>
            <p:cNvPr id="14" name="连接符: 肘形 13"/>
            <p:cNvCxnSpPr>
              <a:stCxn id="8" idx="3"/>
              <a:endCxn id="13" idx="2"/>
            </p:cNvCxnSpPr>
            <p:nvPr/>
          </p:nvCxnSpPr>
          <p:spPr>
            <a:xfrm>
              <a:off x="2919840" y="3578816"/>
              <a:ext cx="756229" cy="20194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/>
            <p:cNvCxnSpPr>
              <a:stCxn id="10" idx="3"/>
              <a:endCxn id="13" idx="2"/>
            </p:cNvCxnSpPr>
            <p:nvPr/>
          </p:nvCxnSpPr>
          <p:spPr>
            <a:xfrm flipV="1">
              <a:off x="2919840" y="3780761"/>
              <a:ext cx="756229" cy="2328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stCxn id="13" idx="6"/>
              <a:endCxn id="28" idx="1"/>
            </p:cNvCxnSpPr>
            <p:nvPr/>
          </p:nvCxnSpPr>
          <p:spPr>
            <a:xfrm flipH="1">
              <a:off x="4354387" y="3780761"/>
              <a:ext cx="92643" cy="1301852"/>
            </a:xfrm>
            <a:prstGeom prst="bentConnector5">
              <a:avLst>
                <a:gd name="adj1" fmla="val -246754"/>
                <a:gd name="adj2" fmla="val 45624"/>
                <a:gd name="adj3" fmla="val 346754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0"/>
            <p:cNvCxnSpPr>
              <a:stCxn id="28" idx="3"/>
              <a:endCxn id="22" idx="1"/>
            </p:cNvCxnSpPr>
            <p:nvPr/>
          </p:nvCxnSpPr>
          <p:spPr>
            <a:xfrm flipV="1">
              <a:off x="5848429" y="4905008"/>
              <a:ext cx="385857" cy="17760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6234285" y="4759951"/>
              <a:ext cx="805629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Speaker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614817" y="4614761"/>
              <a:ext cx="1226903" cy="969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I2S</a:t>
              </a:r>
            </a:p>
            <a:p>
              <a:r>
                <a:rPr lang="en-US" altLang="zh-CN" sz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(Slaver)</a:t>
              </a:r>
              <a:endParaRPr lang="zh-CN" altLang="en-US" sz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箭头: 五边形 23"/>
            <p:cNvSpPr/>
            <p:nvPr/>
          </p:nvSpPr>
          <p:spPr>
            <a:xfrm>
              <a:off x="5231192" y="5364613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SDO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箭头: 五边形 24"/>
            <p:cNvSpPr/>
            <p:nvPr/>
          </p:nvSpPr>
          <p:spPr>
            <a:xfrm>
              <a:off x="5224803" y="4671268"/>
              <a:ext cx="610065" cy="151844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LRCK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箭头: 五边形 25"/>
            <p:cNvSpPr/>
            <p:nvPr/>
          </p:nvSpPr>
          <p:spPr>
            <a:xfrm>
              <a:off x="5224803" y="4903738"/>
              <a:ext cx="610065" cy="157690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BCK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箭头: 五边形 26"/>
            <p:cNvSpPr/>
            <p:nvPr/>
          </p:nvSpPr>
          <p:spPr>
            <a:xfrm>
              <a:off x="5225827" y="5140358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SDI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354387" y="4570274"/>
              <a:ext cx="1494041" cy="10246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DAC</a:t>
              </a:r>
              <a:endParaRPr lang="zh-CN" altLang="en-US" sz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箭头: 五边形 28"/>
            <p:cNvSpPr/>
            <p:nvPr/>
          </p:nvSpPr>
          <p:spPr>
            <a:xfrm>
              <a:off x="4983803" y="4669672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AOHPRP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箭头: 五边形 29"/>
            <p:cNvSpPr/>
            <p:nvPr/>
          </p:nvSpPr>
          <p:spPr>
            <a:xfrm>
              <a:off x="4992670" y="4898618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AOHPRN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箭头: 五边形 30"/>
            <p:cNvSpPr/>
            <p:nvPr/>
          </p:nvSpPr>
          <p:spPr>
            <a:xfrm>
              <a:off x="4992669" y="5107427"/>
              <a:ext cx="841771" cy="212638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AOHPLP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箭头: 五边形 31"/>
            <p:cNvSpPr/>
            <p:nvPr/>
          </p:nvSpPr>
          <p:spPr>
            <a:xfrm>
              <a:off x="4985536" y="5357179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AOHPLN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209563" y="2859532"/>
              <a:ext cx="641760" cy="3428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USB</a:t>
              </a:r>
              <a:endParaRPr lang="zh-CN" altLang="en-US" sz="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连接符: 肘形 33"/>
            <p:cNvCxnSpPr>
              <a:stCxn id="13" idx="0"/>
              <a:endCxn id="33" idx="1"/>
            </p:cNvCxnSpPr>
            <p:nvPr/>
          </p:nvCxnSpPr>
          <p:spPr>
            <a:xfrm rot="5400000" flipH="1" flipV="1">
              <a:off x="4459856" y="2632649"/>
              <a:ext cx="351401" cy="114801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/>
            <p:cNvCxnSpPr>
              <a:stCxn id="33" idx="1"/>
              <a:endCxn id="13" idx="0"/>
            </p:cNvCxnSpPr>
            <p:nvPr/>
          </p:nvCxnSpPr>
          <p:spPr>
            <a:xfrm rot="10800000" flipV="1">
              <a:off x="4061551" y="3030953"/>
              <a:ext cx="1148013" cy="35140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277948" y="3871761"/>
              <a:ext cx="699498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AMIC2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连接符: 肘形 36"/>
            <p:cNvCxnSpPr>
              <a:stCxn id="33" idx="3"/>
              <a:endCxn id="38" idx="2"/>
            </p:cNvCxnSpPr>
            <p:nvPr/>
          </p:nvCxnSpPr>
          <p:spPr>
            <a:xfrm>
              <a:off x="5851323" y="3030954"/>
              <a:ext cx="478059" cy="206804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4" descr="¿Qué significado tiene el diseño de los iconos en la tecnología?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485973" y="2936568"/>
              <a:ext cx="289198" cy="602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817119" y="430106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引领行业的高性能抗风噪解决方案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面向特种应用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820758" y="1748723"/>
            <a:ext cx="3403070" cy="234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免麦克风硬件实现，精简耳塞设计，佩戴舒适度高，便于头盔集成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耳返设计与个性化辅听，保护听力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搭载Mask神经网络算法，具备更好的系统稳定性、兼容性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支持自定义唤醒词，配合多应用场景语音操作与智能服务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3" name="ïṣlidè"/>
          <p:cNvSpPr/>
          <p:nvPr/>
        </p:nvSpPr>
        <p:spPr bwMode="auto">
          <a:xfrm>
            <a:off x="4223828" y="1703004"/>
            <a:ext cx="3997146" cy="238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22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1600+8600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双处理器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扬声器阻抗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64-128Ω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高速USB2.0，UAC1.0/2.0自适应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支持模拟音频输出及蓝牙通信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支持双路模拟信号回采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支持串口和USB-DFU升级</a:t>
            </a:r>
          </a:p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6" name="ïṣlidè"/>
          <p:cNvSpPr/>
          <p:nvPr/>
        </p:nvSpPr>
        <p:spPr bwMode="auto">
          <a:xfrm>
            <a:off x="7426874" y="1727789"/>
            <a:ext cx="4070479" cy="187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Abadi" panose="020B0604020104020204" pitchFamily="34" charset="0"/>
                <a:ea typeface="微软雅黑" panose="020B0503020204020204" pitchFamily="34" charset="-122"/>
              </a:rPr>
              <a:t>降噪性能</a:t>
            </a:r>
            <a:endParaRPr lang="en-US" altLang="zh-CN" sz="1865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降噪深度：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-57dB</a:t>
            </a:r>
          </a:p>
          <a:p>
            <a:pPr marL="128905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适用于多场景降噪：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471805" lvl="1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办公室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家庭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呼叫中心</a:t>
            </a:r>
          </a:p>
          <a:p>
            <a:pPr marL="471805" lvl="1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机场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餐厅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地铁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户外环境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7540625" y="3246120"/>
            <a:ext cx="1353185" cy="366395"/>
            <a:chOff x="9924836" y="1709725"/>
            <a:chExt cx="1428483" cy="426300"/>
          </a:xfrm>
        </p:grpSpPr>
        <p:sp>
          <p:nvSpPr>
            <p:cNvPr id="55" name="矩形 54"/>
            <p:cNvSpPr/>
            <p:nvPr/>
          </p:nvSpPr>
          <p:spPr>
            <a:xfrm>
              <a:off x="9924836" y="1709725"/>
              <a:ext cx="1428483" cy="406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关闭</a:t>
              </a:r>
            </a:p>
          </p:txBody>
        </p:sp>
        <p:pic>
          <p:nvPicPr>
            <p:cNvPr id="56" name="处理前信号1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saturation sat="22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28374" y="1729625"/>
              <a:ext cx="406400" cy="406400"/>
            </a:xfrm>
            <a:prstGeom prst="rect">
              <a:avLst/>
            </a:prstGeom>
            <a:noFill/>
          </p:spPr>
        </p:pic>
      </p:grpSp>
      <p:grpSp>
        <p:nvGrpSpPr>
          <p:cNvPr id="57" name="组合 56"/>
          <p:cNvGrpSpPr/>
          <p:nvPr/>
        </p:nvGrpSpPr>
        <p:grpSpPr>
          <a:xfrm>
            <a:off x="7539990" y="3815411"/>
            <a:ext cx="1353185" cy="357174"/>
            <a:chOff x="9103225" y="3362383"/>
            <a:chExt cx="1428483" cy="417138"/>
          </a:xfrm>
        </p:grpSpPr>
        <p:sp>
          <p:nvSpPr>
            <p:cNvPr id="58" name="矩形 57"/>
            <p:cNvSpPr/>
            <p:nvPr/>
          </p:nvSpPr>
          <p:spPr>
            <a:xfrm>
              <a:off x="9103225" y="3362383"/>
              <a:ext cx="1428483" cy="403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打开</a:t>
              </a:r>
            </a:p>
          </p:txBody>
        </p:sp>
        <p:pic>
          <p:nvPicPr>
            <p:cNvPr id="59" name="处理后信号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084011" y="3373121"/>
              <a:ext cx="406400" cy="406400"/>
            </a:xfrm>
            <a:prstGeom prst="rect">
              <a:avLst/>
            </a:prstGeom>
            <a:noFill/>
          </p:spPr>
        </p:pic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4652010"/>
            <a:ext cx="3115310" cy="2205990"/>
          </a:xfrm>
          <a:prstGeom prst="rect">
            <a:avLst/>
          </a:prstGeom>
        </p:spPr>
      </p:pic>
      <p:pic>
        <p:nvPicPr>
          <p:cNvPr id="62" name="图片 1"/>
          <p:cNvPicPr>
            <a:picLocks noChangeAspect="1"/>
          </p:cNvPicPr>
          <p:nvPr/>
        </p:nvPicPr>
        <p:blipFill>
          <a:blip r:embed="rId12"/>
          <a:srcRect r="14201" b="-493"/>
          <a:stretch>
            <a:fillRect/>
          </a:stretch>
        </p:blipFill>
        <p:spPr>
          <a:xfrm>
            <a:off x="3115310" y="4652010"/>
            <a:ext cx="3237865" cy="2205990"/>
          </a:xfrm>
          <a:prstGeom prst="rect">
            <a:avLst/>
          </a:prstGeom>
        </p:spPr>
      </p:pic>
      <p:pic>
        <p:nvPicPr>
          <p:cNvPr id="63" name="图片 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53175" y="4652645"/>
            <a:ext cx="3523615" cy="2205355"/>
          </a:xfrm>
          <a:prstGeom prst="rect">
            <a:avLst/>
          </a:prstGeom>
          <a:noFill/>
        </p:spPr>
      </p:pic>
      <p:pic>
        <p:nvPicPr>
          <p:cNvPr id="64" name="图片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49460" y="4652010"/>
            <a:ext cx="3661410" cy="2205355"/>
          </a:xfrm>
          <a:prstGeom prst="rect">
            <a:avLst/>
          </a:prstGeom>
        </p:spPr>
      </p:pic>
      <p:sp>
        <p:nvSpPr>
          <p:cNvPr id="65" name="日期占位符 9"/>
          <p:cNvSpPr>
            <a:spLocks noGrp="1"/>
          </p:cNvSpPr>
          <p:nvPr/>
        </p:nvSpPr>
        <p:spPr>
          <a:xfrm>
            <a:off x="842010" y="6483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Soundec Playground</a:t>
            </a:r>
            <a:r>
              <a:rPr lang="en-US" altLang="zh-CN" sz="3200" b="1" baseline="300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评估板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360" y="1898650"/>
            <a:ext cx="4841240" cy="355028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2" name="ïṣlidè"/>
          <p:cNvSpPr/>
          <p:nvPr/>
        </p:nvSpPr>
        <p:spPr bwMode="auto">
          <a:xfrm>
            <a:off x="527050" y="1965325"/>
            <a:ext cx="6368415" cy="355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丰富的音频与调试接口，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小时搭建典型应用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特有声学器件和通信模块扩展板与万能板设计，积木式搭建定制化硬件方案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配合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baseline="30000" dirty="0">
                <a:solidFill>
                  <a:srgbClr val="2A2B2E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调试工具与开发者例程，零代码验证音频性能及产品原型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自动化固件生成工具，满足固件定制及小批量试产需求</a:t>
            </a: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5000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1187</Words>
  <Application>Microsoft Office PowerPoint</Application>
  <PresentationFormat>宽屏</PresentationFormat>
  <Paragraphs>194</Paragraphs>
  <Slides>11</Slides>
  <Notes>9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Times New Roman Regular</vt:lpstr>
      <vt:lpstr>等线</vt:lpstr>
      <vt:lpstr>等线 Light</vt:lpstr>
      <vt:lpstr>微软</vt:lpstr>
      <vt:lpstr>微软雅黑</vt:lpstr>
      <vt:lpstr>Abadi</vt:lpstr>
      <vt:lpstr>Arial</vt:lpstr>
      <vt:lpstr>Calibri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Bai Rong</cp:lastModifiedBy>
  <cp:revision>482</cp:revision>
  <dcterms:created xsi:type="dcterms:W3CDTF">2023-02-28T15:17:35Z</dcterms:created>
  <dcterms:modified xsi:type="dcterms:W3CDTF">2023-03-01T06:53:40Z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91AE2D782CB0CC797B0DFE63EF7D8818</vt:lpwstr>
  </property>
  <property fmtid="{D5CDD505-2E9C-101B-9397-08002B2CF9AE}" pid="3" name="KSOProductBuildVer">
    <vt:lpwstr>2052-5.1.1.7676</vt:lpwstr>
  </property>
</Properties>
</file>